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5" r:id="rId9"/>
    <p:sldId id="263" r:id="rId10"/>
    <p:sldId id="264" r:id="rId11"/>
    <p:sldId id="266" r:id="rId12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54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840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A92B3D-3C1A-4D1F-AAE7-FC036D51D2A2}" type="datetimeFigureOut">
              <a:rPr lang="hr-HR" smtClean="0"/>
              <a:t>11.3.2021.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4D6FF9-08CE-4610-86CD-20941615DB5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534395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>
            <a:extLst>
              <a:ext uri="{FF2B5EF4-FFF2-40B4-BE49-F238E27FC236}">
                <a16:creationId xmlns:a16="http://schemas.microsoft.com/office/drawing/2014/main" xmlns="" id="{D31B38DA-2705-4DA2-9EBC-983F703B4D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xmlns="" id="{703A15A2-DD85-4F7E-9226-A31CB6B0DB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099EF-9B52-4D3B-9176-12A92FCF04D1}" type="datetimeFigureOut">
              <a:rPr lang="hr-HR" smtClean="0"/>
              <a:t>11.3.2021.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xmlns="" id="{C47D3FF9-A49D-47F9-A189-D8170EC2CB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xmlns="" id="{77912E04-0129-4CD9-8815-D662FF6C29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DA4D2-66F7-426A-80DA-3DBEC9D10044}" type="slidenum">
              <a:rPr lang="hr-HR" smtClean="0"/>
              <a:t>‹#›</a:t>
            </a:fld>
            <a:endParaRPr lang="hr-HR" dirty="0"/>
          </a:p>
        </p:txBody>
      </p:sp>
      <p:pic>
        <p:nvPicPr>
          <p:cNvPr id="7" name="Slika 6">
            <a:extLst>
              <a:ext uri="{FF2B5EF4-FFF2-40B4-BE49-F238E27FC236}">
                <a16:creationId xmlns:a16="http://schemas.microsoft.com/office/drawing/2014/main" xmlns="" id="{EC9B2A7D-BCC2-4249-BAA0-D1FE73D73AA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676699" y="6276761"/>
            <a:ext cx="2901948" cy="524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9400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159D5EAE-7998-4DE2-88AA-A929694A94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xmlns="" id="{7DD68620-D510-45E7-974B-5E052CF00C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xmlns="" id="{8392E301-A9A6-4524-A897-C3D2DA4FD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099EF-9B52-4D3B-9176-12A92FCF04D1}" type="datetimeFigureOut">
              <a:rPr lang="hr-HR" smtClean="0"/>
              <a:t>11.3.2021.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xmlns="" id="{1279BEC4-CEC4-4F34-B0C5-846E94D796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xmlns="" id="{AC602241-097B-48E1-8A7E-45DAA5C150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DA4D2-66F7-426A-80DA-3DBEC9D1004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30255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xmlns="" id="{8D40BB91-FAE3-4DF7-8931-F8F601AB976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xmlns="" id="{A6B7F6F4-DCAC-4BBA-9C20-478045F1EA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xmlns="" id="{384789E8-EFCC-47C6-A998-37C7F52EEC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099EF-9B52-4D3B-9176-12A92FCF04D1}" type="datetimeFigureOut">
              <a:rPr lang="hr-HR" smtClean="0"/>
              <a:t>11.3.2021.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xmlns="" id="{0F93879A-BB8E-49C9-BA3A-338A016AA9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xmlns="" id="{F44EC5AD-7359-48C5-8664-180423AFBB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DA4D2-66F7-426A-80DA-3DBEC9D1004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6937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xmlns="" id="{4D067780-C6CE-4D14-9CCF-4F3E2AFBE5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xmlns="" id="{14271EFB-8283-4529-BA24-CA03D1E29A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099EF-9B52-4D3B-9176-12A92FCF04D1}" type="datetimeFigureOut">
              <a:rPr lang="hr-HR" smtClean="0"/>
              <a:t>11.3.2021.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xmlns="" id="{12EA25F7-46FC-484B-8E28-A1F6FF9182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xmlns="" id="{39945676-2159-4C57-8F05-54E34F7243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DA4D2-66F7-426A-80DA-3DBEC9D10044}" type="slidenum">
              <a:rPr lang="hr-HR" smtClean="0"/>
              <a:t>‹#›</a:t>
            </a:fld>
            <a:endParaRPr lang="hr-HR"/>
          </a:p>
        </p:txBody>
      </p:sp>
      <p:pic>
        <p:nvPicPr>
          <p:cNvPr id="7" name="Slika 6">
            <a:extLst>
              <a:ext uri="{FF2B5EF4-FFF2-40B4-BE49-F238E27FC236}">
                <a16:creationId xmlns:a16="http://schemas.microsoft.com/office/drawing/2014/main" xmlns="" id="{90FC8C80-8421-4563-8199-69842D8E15A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685011" y="6276761"/>
            <a:ext cx="2901948" cy="524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1812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B502B8DB-0102-4C1B-AD7C-1EDF1CB48C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xmlns="" id="{0703F155-E462-4FFD-8020-EB87EB9F20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xmlns="" id="{7F8EC4ED-D4D4-4D7F-86C4-FB0AFC23D1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099EF-9B52-4D3B-9176-12A92FCF04D1}" type="datetimeFigureOut">
              <a:rPr lang="hr-HR" smtClean="0"/>
              <a:t>11.3.2021.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xmlns="" id="{84FE2850-E991-422D-B92A-C56DB715E4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xmlns="" id="{EE965345-84A7-4529-B40C-874CF842C7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DA4D2-66F7-426A-80DA-3DBEC9D1004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94397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4675E513-DA61-4C2A-B654-ECB342E7F7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xmlns="" id="{1513262B-0EBC-49E3-81E9-63B3C5D554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xmlns="" id="{16741BAC-75E1-4851-8145-15986F11D6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xmlns="" id="{5CDF2ECF-A7C5-4F65-A98A-EE9F391669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099EF-9B52-4D3B-9176-12A92FCF04D1}" type="datetimeFigureOut">
              <a:rPr lang="hr-HR" smtClean="0"/>
              <a:t>11.3.2021.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xmlns="" id="{F2B04C84-6DEF-4349-94D7-CB7865DC59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xmlns="" id="{4434B0F6-CBDA-45CE-9173-1799E5B943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DA4D2-66F7-426A-80DA-3DBEC9D1004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77375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F5AB54B1-5613-4129-BEED-3C3B5E8C45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xmlns="" id="{98533A00-3E1C-43F8-9277-5013705B66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xmlns="" id="{8D1046C7-9241-4F88-BA91-5090F0F393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xmlns="" id="{A27F8856-7061-401A-B984-DE4F7A18C7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xmlns="" id="{DA809134-9378-46A4-B6AE-98193B2960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xmlns="" id="{B53AB9FC-0ED1-429F-82D9-9FAD8D48AC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099EF-9B52-4D3B-9176-12A92FCF04D1}" type="datetimeFigureOut">
              <a:rPr lang="hr-HR" smtClean="0"/>
              <a:t>11.3.2021.</a:t>
            </a:fld>
            <a:endParaRPr lang="hr-HR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xmlns="" id="{FE1DB050-5C1D-494B-ABF3-DACE09C9E8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xmlns="" id="{1FB960BB-D9CD-4541-B481-F7AF448539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DA4D2-66F7-426A-80DA-3DBEC9D1004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24122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52918143-7BA0-48A8-9065-2C9C145EDD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xmlns="" id="{A981E03A-C890-4516-B18D-31A0B75ABC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099EF-9B52-4D3B-9176-12A92FCF04D1}" type="datetimeFigureOut">
              <a:rPr lang="hr-HR" smtClean="0"/>
              <a:t>11.3.2021.</a:t>
            </a:fld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xmlns="" id="{1C6C9E12-22C5-401C-95E6-CC440C93AD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xmlns="" id="{4EDA1CC7-B20E-4B5C-A7ED-55EB103CFC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DA4D2-66F7-426A-80DA-3DBEC9D1004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48324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xmlns="" id="{AB98598E-B83C-4628-84C7-932D5F4863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099EF-9B52-4D3B-9176-12A92FCF04D1}" type="datetimeFigureOut">
              <a:rPr lang="hr-HR" smtClean="0"/>
              <a:t>11.3.2021.</a:t>
            </a:fld>
            <a:endParaRPr lang="hr-HR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xmlns="" id="{302718C7-9A71-4C96-81FF-CDA54CF7A9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xmlns="" id="{A177A8B1-2C27-472E-BE69-019225EF9C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DA4D2-66F7-426A-80DA-3DBEC9D1004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63009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64996680-6AF2-4030-BF3E-932B168ADE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xmlns="" id="{02DDE007-5764-4472-8059-8C1DAEA85C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xmlns="" id="{046FF903-8375-478E-B1DA-221475EF17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xmlns="" id="{7B10A177-3588-4492-A855-0A1D60FB81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099EF-9B52-4D3B-9176-12A92FCF04D1}" type="datetimeFigureOut">
              <a:rPr lang="hr-HR" smtClean="0"/>
              <a:t>11.3.2021.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xmlns="" id="{C40F3784-4DEA-4D93-BB8A-59D70D012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xmlns="" id="{A61C6545-A838-4EB7-9E6E-46DD407E65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DA4D2-66F7-426A-80DA-3DBEC9D1004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08662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6ABC684A-43B6-4292-88BA-24E89CCB83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xmlns="" id="{8C042A00-45D2-4E73-A88D-10365D3F790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xmlns="" id="{5E690707-CF10-4F4E-AC74-0C471790D7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xmlns="" id="{A1624291-CD78-4876-9A35-64279C6A83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099EF-9B52-4D3B-9176-12A92FCF04D1}" type="datetimeFigureOut">
              <a:rPr lang="hr-HR" smtClean="0"/>
              <a:t>11.3.2021.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xmlns="" id="{6DEA42E9-9841-4104-85D3-6C11B1BB1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xmlns="" id="{7648BCE3-413C-4DB2-A3DF-15ACD60D1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DA4D2-66F7-426A-80DA-3DBEC9D1004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0751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xmlns="" id="{7950D6D0-379C-40BD-B2D6-427AF1A9AB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xmlns="" id="{9B06C3E2-85F8-4F8B-9539-07EB854646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xmlns="" id="{209BA54A-113D-4F3F-8CE6-95298D0E53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4099EF-9B52-4D3B-9176-12A92FCF04D1}" type="datetimeFigureOut">
              <a:rPr lang="hr-HR" smtClean="0"/>
              <a:t>11.3.2021.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xmlns="" id="{3F8806D7-5994-47B1-9F35-8CEAA692C7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xmlns="" id="{CE6E778F-57EA-4406-9748-B52BB43557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0DA4D2-66F7-426A-80DA-3DBEC9D1004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53808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demografijaimladi.gov.hr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narodne-novine.nn.hr/clanci/sluzbeni/2020_07_85_1593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demografijaimladi.gov.hr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4" name="Rectangle 104">
            <a:extLst>
              <a:ext uri="{FF2B5EF4-FFF2-40B4-BE49-F238E27FC236}">
                <a16:creationId xmlns:a16="http://schemas.microsoft.com/office/drawing/2014/main" xmlns="" id="{23D09407-53BC-485E-B4CE-BC5E4FC4B25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Rectangle 106">
            <a:extLst>
              <a:ext uri="{FF2B5EF4-FFF2-40B4-BE49-F238E27FC236}">
                <a16:creationId xmlns:a16="http://schemas.microsoft.com/office/drawing/2014/main" xmlns="" id="{921DB988-49FC-4608-B0A2-E2F3A401904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xmlns="" id="{51FC8BDC-1D89-44FA-9E1F-690B86A1A3B7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755903" y="3399769"/>
            <a:ext cx="10640754" cy="775845"/>
          </a:xfrm>
        </p:spPr>
        <p:txBody>
          <a:bodyPr anchor="b">
            <a:noAutofit/>
          </a:bodyPr>
          <a:lstStyle/>
          <a:p>
            <a:pPr algn="ctr"/>
            <a:r>
              <a:rPr lang="hr-HR" sz="3600" b="1" dirty="0">
                <a:solidFill>
                  <a:schemeClr val="tx2"/>
                </a:solidFill>
              </a:rPr>
              <a:t>Info dani 2021.</a:t>
            </a:r>
            <a:br>
              <a:rPr lang="hr-HR" sz="3600" b="1" dirty="0">
                <a:solidFill>
                  <a:schemeClr val="tx2"/>
                </a:solidFill>
              </a:rPr>
            </a:br>
            <a:r>
              <a:rPr lang="hr-HR" sz="4000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hr-HR" sz="4000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hr-HR" sz="3600" dirty="0">
                <a:solidFill>
                  <a:schemeClr val="tx2"/>
                </a:solidFill>
              </a:rPr>
              <a:t>Predstavljanje projekata u nadležnosti </a:t>
            </a:r>
            <a:br>
              <a:rPr lang="hr-HR" sz="3600" dirty="0">
                <a:solidFill>
                  <a:schemeClr val="tx2"/>
                </a:solidFill>
              </a:rPr>
            </a:br>
            <a:r>
              <a:rPr lang="hr-HR" sz="3600" dirty="0">
                <a:solidFill>
                  <a:schemeClr val="tx2"/>
                </a:solidFill>
              </a:rPr>
              <a:t/>
            </a:r>
            <a:br>
              <a:rPr lang="hr-HR" sz="3600" dirty="0">
                <a:solidFill>
                  <a:schemeClr val="tx2"/>
                </a:solidFill>
              </a:rPr>
            </a:br>
            <a:r>
              <a:rPr lang="hr-HR" sz="3600" dirty="0">
                <a:solidFill>
                  <a:schemeClr val="tx2"/>
                </a:solidFill>
              </a:rPr>
              <a:t>Središnjeg državnog ureda za demografiju i mlade</a:t>
            </a:r>
          </a:p>
        </p:txBody>
      </p:sp>
      <p:grpSp>
        <p:nvGrpSpPr>
          <p:cNvPr id="121" name="Group 108">
            <a:extLst>
              <a:ext uri="{FF2B5EF4-FFF2-40B4-BE49-F238E27FC236}">
                <a16:creationId xmlns:a16="http://schemas.microsoft.com/office/drawing/2014/main" xmlns="" id="{E9B930FD-8671-4C4C-ADCF-73AC1D0CD41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 flipH="1">
            <a:off x="9676747" y="0"/>
            <a:ext cx="2514948" cy="2174333"/>
            <a:chOff x="-305" y="-4155"/>
            <a:chExt cx="2514948" cy="2174333"/>
          </a:xfrm>
        </p:grpSpPr>
        <p:sp>
          <p:nvSpPr>
            <p:cNvPr id="110" name="Freeform: Shape 109">
              <a:extLst>
                <a:ext uri="{FF2B5EF4-FFF2-40B4-BE49-F238E27FC236}">
                  <a16:creationId xmlns:a16="http://schemas.microsoft.com/office/drawing/2014/main" xmlns="" id="{C35B12C1-569C-4E37-AA33-7EF215F201B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Freeform: Shape 110">
              <a:extLst>
                <a:ext uri="{FF2B5EF4-FFF2-40B4-BE49-F238E27FC236}">
                  <a16:creationId xmlns:a16="http://schemas.microsoft.com/office/drawing/2014/main" xmlns="" id="{F23E2660-7810-46F6-8752-187127C830C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Freeform: Shape 111">
              <a:extLst>
                <a:ext uri="{FF2B5EF4-FFF2-40B4-BE49-F238E27FC236}">
                  <a16:creationId xmlns:a16="http://schemas.microsoft.com/office/drawing/2014/main" xmlns="" id="{C991DC45-0378-45B3-B325-FB8F98545E6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113" name="Freeform: Shape 112">
              <a:extLst>
                <a:ext uri="{FF2B5EF4-FFF2-40B4-BE49-F238E27FC236}">
                  <a16:creationId xmlns:a16="http://schemas.microsoft.com/office/drawing/2014/main" xmlns="" id="{E228F5BA-5150-4554-B7EA-93F371F3B17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15" name="Group 114">
            <a:extLst>
              <a:ext uri="{FF2B5EF4-FFF2-40B4-BE49-F238E27FC236}">
                <a16:creationId xmlns:a16="http://schemas.microsoft.com/office/drawing/2014/main" xmlns="" id="{383C2651-AE0C-4AE4-8725-E2F9414FE21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 rot="10800000" flipH="1">
            <a:off x="-305" y="4322879"/>
            <a:ext cx="3378428" cy="2535121"/>
            <a:chOff x="-305" y="-1"/>
            <a:chExt cx="3832880" cy="2876136"/>
          </a:xfrm>
        </p:grpSpPr>
        <p:sp>
          <p:nvSpPr>
            <p:cNvPr id="116" name="Freeform: Shape 115">
              <a:extLst>
                <a:ext uri="{FF2B5EF4-FFF2-40B4-BE49-F238E27FC236}">
                  <a16:creationId xmlns:a16="http://schemas.microsoft.com/office/drawing/2014/main" xmlns="" id="{CCE13265-B5D2-47B4-A199-E05F390D5B9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Freeform: Shape 116">
              <a:extLst>
                <a:ext uri="{FF2B5EF4-FFF2-40B4-BE49-F238E27FC236}">
                  <a16:creationId xmlns:a16="http://schemas.microsoft.com/office/drawing/2014/main" xmlns="" id="{693EBD03-D832-462C-9304-7273698ED4F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8" name="Freeform: Shape 117">
              <a:extLst>
                <a:ext uri="{FF2B5EF4-FFF2-40B4-BE49-F238E27FC236}">
                  <a16:creationId xmlns:a16="http://schemas.microsoft.com/office/drawing/2014/main" xmlns="" id="{0D53D3E2-805E-40D2-964F-352BF6D476B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9" name="Freeform: Shape 118">
              <a:extLst>
                <a:ext uri="{FF2B5EF4-FFF2-40B4-BE49-F238E27FC236}">
                  <a16:creationId xmlns:a16="http://schemas.microsoft.com/office/drawing/2014/main" xmlns="" id="{B7A9A916-A926-43E6-800F-432ABC3F244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3" name="Slika 2">
            <a:extLst>
              <a:ext uri="{FF2B5EF4-FFF2-40B4-BE49-F238E27FC236}">
                <a16:creationId xmlns:a16="http://schemas.microsoft.com/office/drawing/2014/main" xmlns="" id="{B50FE9F7-3FF4-4339-BE23-A68AD4BAAA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97171" y="6170287"/>
            <a:ext cx="2901948" cy="524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83866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FA3C7DEA-BCC2-4295-8850-14799329618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C289949D-B9F6-468A-86FE-2694DC5AE77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xmlns="" id="{B3027857-1F59-42AA-9490-517197844044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179073" y="329700"/>
            <a:ext cx="9833548" cy="1066802"/>
          </a:xfrm>
        </p:spPr>
        <p:txBody>
          <a:bodyPr anchor="b">
            <a:normAutofit fontScale="90000"/>
          </a:bodyPr>
          <a:lstStyle/>
          <a:p>
            <a:r>
              <a:rPr lang="pl-PL" sz="3600" b="1" dirty="0">
                <a:solidFill>
                  <a:schemeClr val="tx2"/>
                </a:solidFill>
              </a:rPr>
              <a:t>Poziv za financiranje projekata usmjerenih mladima za 2021. godinu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xmlns="" id="{E4DF0958-0C87-4C28-9554-2FADC788C2B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7867135" y="0"/>
            <a:ext cx="4324865" cy="2641149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xmlns="" id="{DEC53B48-7B73-49D1-A6FD-9DBF5141EA7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xmlns="" id="{7DEDDC41-2C98-4AF1-A0EA-AEEC34827C2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xmlns="" id="{D2208F20-F93C-4530-8370-FC7818BABB3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15">
              <a:extLst>
                <a:ext uri="{FF2B5EF4-FFF2-40B4-BE49-F238E27FC236}">
                  <a16:creationId xmlns:a16="http://schemas.microsoft.com/office/drawing/2014/main" xmlns="" id="{E52F51E0-B50B-43EA-B6AC-C16BD29C3ED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xmlns="" id="{AC54B85D-6B1A-41AA-AA1B-B3F03604DA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073" y="1980267"/>
            <a:ext cx="9833548" cy="420139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hr-HR" sz="1800" b="1" dirty="0">
                <a:solidFill>
                  <a:schemeClr val="tx2"/>
                </a:solidFill>
              </a:rPr>
              <a:t>P.3. Povećanje znanja i vještina, </a:t>
            </a:r>
            <a:r>
              <a:rPr lang="hr-HR" sz="1800" b="1" dirty="0" err="1">
                <a:solidFill>
                  <a:schemeClr val="tx2"/>
                </a:solidFill>
              </a:rPr>
              <a:t>zapošljivosti</a:t>
            </a:r>
            <a:r>
              <a:rPr lang="hr-HR" sz="1800" b="1" dirty="0">
                <a:solidFill>
                  <a:schemeClr val="tx2"/>
                </a:solidFill>
              </a:rPr>
              <a:t> i konkurentnosti na tržištu rada te poticanje socijalnog uključivanja mladih</a:t>
            </a:r>
          </a:p>
          <a:p>
            <a:pPr marL="0" indent="0">
              <a:buNone/>
            </a:pPr>
            <a:endParaRPr lang="hr-HR" sz="1800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hr-HR" sz="1800" dirty="0">
                <a:solidFill>
                  <a:schemeClr val="tx2"/>
                </a:solidFill>
              </a:rPr>
              <a:t>a) Rad s mladima koji nisu u sustavu obrazovanja i osposobljavanja te koji nisu   zaposleni (mladi u NEET statusu) </a:t>
            </a:r>
          </a:p>
          <a:p>
            <a:pPr marL="0" indent="0">
              <a:buNone/>
            </a:pPr>
            <a:r>
              <a:rPr lang="hr-HR" sz="1800" dirty="0">
                <a:solidFill>
                  <a:schemeClr val="tx2"/>
                </a:solidFill>
              </a:rPr>
              <a:t>b) Socijalno uključivanje mladih u sustavu socijalne skrbi</a:t>
            </a:r>
          </a:p>
          <a:p>
            <a:pPr marL="0" indent="0">
              <a:buNone/>
            </a:pPr>
            <a:endParaRPr lang="hr-HR" sz="1800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pl-PL" sz="1800" b="1" dirty="0">
                <a:solidFill>
                  <a:schemeClr val="tx2"/>
                </a:solidFill>
              </a:rPr>
              <a:t>P.4.  Mladi u ruralnim sredinama</a:t>
            </a:r>
            <a:endParaRPr lang="hr-HR" sz="1800" b="1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pl-PL" sz="1800" b="1" dirty="0">
                <a:solidFill>
                  <a:schemeClr val="tx2"/>
                </a:solidFill>
              </a:rPr>
              <a:t>P.5. Lokalni i regionalni programi za mlade</a:t>
            </a:r>
          </a:p>
          <a:p>
            <a:pPr marL="0" indent="0">
              <a:buNone/>
            </a:pPr>
            <a:r>
              <a:rPr lang="pl-PL" sz="1800" b="1" dirty="0">
                <a:solidFill>
                  <a:schemeClr val="tx2"/>
                </a:solidFill>
              </a:rPr>
              <a:t>P.6. Prevencija nasilja nad i među mladima</a:t>
            </a:r>
          </a:p>
          <a:p>
            <a:pPr marL="0" indent="0">
              <a:buNone/>
            </a:pPr>
            <a:r>
              <a:rPr lang="pl-PL" sz="1800" b="1" dirty="0">
                <a:solidFill>
                  <a:schemeClr val="tx2"/>
                </a:solidFill>
              </a:rPr>
              <a:t>P.7. Rad s mladima u područjima pogođenim potresom</a:t>
            </a:r>
            <a:endParaRPr lang="hr-HR" sz="1800" b="1" dirty="0">
              <a:solidFill>
                <a:schemeClr val="tx2"/>
              </a:solidFill>
            </a:endParaRPr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xmlns="" id="{BCEEF120-70CB-4DDB-8BD4-4B4FDBE16F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9747" y="6181663"/>
            <a:ext cx="2901948" cy="524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82396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FA3C7DEA-BCC2-4295-8850-14799329618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C289949D-B9F6-468A-86FE-2694DC5AE77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xmlns="" id="{E4DF0958-0C87-4C28-9554-2FADC788C2B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7867135" y="0"/>
            <a:ext cx="4324865" cy="2641149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xmlns="" id="{DEC53B48-7B73-49D1-A6FD-9DBF5141EA7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xmlns="" id="{7DEDDC41-2C98-4AF1-A0EA-AEEC34827C2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xmlns="" id="{D2208F20-F93C-4530-8370-FC7818BABB3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15">
              <a:extLst>
                <a:ext uri="{FF2B5EF4-FFF2-40B4-BE49-F238E27FC236}">
                  <a16:creationId xmlns:a16="http://schemas.microsoft.com/office/drawing/2014/main" xmlns="" id="{E52F51E0-B50B-43EA-B6AC-C16BD29C3ED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xmlns="" id="{AC54B85D-6B1A-41AA-AA1B-B3F03604DA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073" y="1980267"/>
            <a:ext cx="9833548" cy="4201396"/>
          </a:xfrm>
        </p:spPr>
        <p:txBody>
          <a:bodyPr anchor="ctr">
            <a:normAutofit fontScale="92500" lnSpcReduction="10000"/>
          </a:bodyPr>
          <a:lstStyle/>
          <a:p>
            <a:pPr marL="0" indent="0" algn="ctr">
              <a:buNone/>
            </a:pPr>
            <a:r>
              <a:rPr lang="hr-HR" sz="3600" dirty="0">
                <a:solidFill>
                  <a:schemeClr val="tx2"/>
                </a:solidFill>
              </a:rPr>
              <a:t>Hvala na pažnji!</a:t>
            </a:r>
          </a:p>
          <a:p>
            <a:pPr marL="0" indent="0" algn="ctr">
              <a:buNone/>
            </a:pPr>
            <a:endParaRPr lang="hr-HR" sz="3600" dirty="0">
              <a:solidFill>
                <a:schemeClr val="tx2"/>
              </a:solidFill>
            </a:endParaRPr>
          </a:p>
          <a:p>
            <a:pPr marL="0" indent="0" algn="ctr">
              <a:buNone/>
            </a:pPr>
            <a:r>
              <a:rPr lang="hr-HR" dirty="0">
                <a:solidFill>
                  <a:schemeClr val="tx2"/>
                </a:solidFill>
              </a:rPr>
              <a:t>Kontakt:</a:t>
            </a:r>
          </a:p>
          <a:p>
            <a:pPr marL="0" indent="0" algn="ctr">
              <a:buNone/>
            </a:pPr>
            <a:r>
              <a:rPr lang="hr-HR" dirty="0">
                <a:solidFill>
                  <a:schemeClr val="tx2"/>
                </a:solidFill>
              </a:rPr>
              <a:t>Središnji državni ured za demografiju i mlade</a:t>
            </a:r>
          </a:p>
          <a:p>
            <a:pPr marL="0" indent="0" algn="ctr">
              <a:buNone/>
            </a:pPr>
            <a:r>
              <a:rPr lang="hr-HR" sz="2400" dirty="0">
                <a:solidFill>
                  <a:schemeClr val="tx2"/>
                </a:solidFill>
              </a:rPr>
              <a:t>Samostalna služba za programe i projekte u području demografije i mladih</a:t>
            </a:r>
          </a:p>
          <a:p>
            <a:pPr marL="0" indent="0" algn="ctr">
              <a:buNone/>
            </a:pPr>
            <a:endParaRPr lang="hr-HR" dirty="0">
              <a:solidFill>
                <a:schemeClr val="tx2"/>
              </a:solidFill>
            </a:endParaRPr>
          </a:p>
          <a:p>
            <a:pPr marL="0" indent="0" algn="ctr">
              <a:buNone/>
            </a:pPr>
            <a:r>
              <a:rPr lang="hr-HR" sz="2200" dirty="0">
                <a:solidFill>
                  <a:schemeClr val="accent1"/>
                </a:solidFill>
              </a:rPr>
              <a:t>programi_projekti@demografijaimladi.hr</a:t>
            </a:r>
          </a:p>
          <a:p>
            <a:pPr marL="0" indent="0" algn="ctr">
              <a:buNone/>
            </a:pPr>
            <a:endParaRPr lang="hr-HR" dirty="0">
              <a:solidFill>
                <a:schemeClr val="tx2"/>
              </a:solidFill>
            </a:endParaRPr>
          </a:p>
          <a:p>
            <a:pPr marL="0" indent="0" algn="ctr">
              <a:buNone/>
            </a:pPr>
            <a:r>
              <a:rPr lang="hr-HR" sz="2200" dirty="0">
                <a:solidFill>
                  <a:schemeClr val="tx2"/>
                </a:solidFill>
                <a:hlinkClick r:id="rId2"/>
              </a:rPr>
              <a:t>https://demografijaimladi.gov.hr</a:t>
            </a:r>
            <a:endParaRPr lang="hr-HR" sz="2200" dirty="0">
              <a:solidFill>
                <a:schemeClr val="tx2"/>
              </a:solidFill>
            </a:endParaRPr>
          </a:p>
          <a:p>
            <a:pPr marL="0" indent="0" algn="ctr">
              <a:buNone/>
            </a:pPr>
            <a:endParaRPr lang="hr-HR" sz="2200" dirty="0">
              <a:solidFill>
                <a:schemeClr val="tx2"/>
              </a:solidFill>
            </a:endParaRPr>
          </a:p>
          <a:p>
            <a:pPr marL="0" indent="0" algn="ctr">
              <a:buNone/>
            </a:pPr>
            <a:endParaRPr lang="hr-HR" sz="36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hr-HR" sz="1800" b="1" dirty="0">
              <a:solidFill>
                <a:schemeClr val="tx2"/>
              </a:solidFill>
            </a:endParaRPr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xmlns="" id="{BCEEF120-70CB-4DDB-8BD4-4B4FDBE16F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89747" y="6181663"/>
            <a:ext cx="2901948" cy="524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65804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FA3C7DEA-BCC2-4295-8850-14799329618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C289949D-B9F6-468A-86FE-2694DC5AE77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xmlns="" id="{B3027857-1F59-42AA-9490-517197844044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179073" y="329700"/>
            <a:ext cx="9833548" cy="1066802"/>
          </a:xfrm>
        </p:spPr>
        <p:txBody>
          <a:bodyPr anchor="b">
            <a:normAutofit/>
          </a:bodyPr>
          <a:lstStyle/>
          <a:p>
            <a:r>
              <a:rPr lang="hr-HR" sz="3600" dirty="0">
                <a:solidFill>
                  <a:schemeClr val="tx2"/>
                </a:solidFill>
              </a:rPr>
              <a:t>Uvod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xmlns="" id="{E4DF0958-0C87-4C28-9554-2FADC788C2B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7867135" y="0"/>
            <a:ext cx="4324865" cy="2641149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xmlns="" id="{DEC53B48-7B73-49D1-A6FD-9DBF5141EA7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xmlns="" id="{7DEDDC41-2C98-4AF1-A0EA-AEEC34827C2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xmlns="" id="{D2208F20-F93C-4530-8370-FC7818BABB3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15">
              <a:extLst>
                <a:ext uri="{FF2B5EF4-FFF2-40B4-BE49-F238E27FC236}">
                  <a16:creationId xmlns:a16="http://schemas.microsoft.com/office/drawing/2014/main" xmlns="" id="{E52F51E0-B50B-43EA-B6AC-C16BD29C3ED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xmlns="" id="{AC54B85D-6B1A-41AA-AA1B-B3F03604DA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073" y="2702743"/>
            <a:ext cx="9833548" cy="3740002"/>
          </a:xfrm>
        </p:spPr>
        <p:txBody>
          <a:bodyPr anchor="ctr">
            <a:normAutofit fontScale="92500" lnSpcReduction="10000"/>
          </a:bodyPr>
          <a:lstStyle/>
          <a:p>
            <a:r>
              <a:rPr lang="hr-HR" sz="2400" dirty="0">
                <a:solidFill>
                  <a:schemeClr val="tx2"/>
                </a:solidFill>
              </a:rPr>
              <a:t>Središnji državni ured za demografiju i mlade ustrojen je Zakonom o ustrojstvu i djelokrugu tijela državne uprave (Narodne novine, broj </a:t>
            </a:r>
            <a:r>
              <a:rPr lang="hr-HR" sz="2400" u="sng" dirty="0">
                <a:solidFill>
                  <a:schemeClr val="tx2"/>
                </a:solidFill>
                <a:hlinkClick r:id="rId2"/>
              </a:rPr>
              <a:t>85/2020</a:t>
            </a:r>
            <a:r>
              <a:rPr lang="hr-HR" sz="2400" dirty="0">
                <a:solidFill>
                  <a:schemeClr val="tx2"/>
                </a:solidFill>
              </a:rPr>
              <a:t>), a člankom 21. navedenog Zakona propisan je njegov djelokrug rada</a:t>
            </a:r>
          </a:p>
          <a:p>
            <a:endParaRPr lang="hr-HR" sz="2400" dirty="0">
              <a:solidFill>
                <a:schemeClr val="tx2"/>
              </a:solidFill>
            </a:endParaRPr>
          </a:p>
          <a:p>
            <a:r>
              <a:rPr lang="hr-HR" sz="2400" dirty="0">
                <a:solidFill>
                  <a:schemeClr val="tx2"/>
                </a:solidFill>
              </a:rPr>
              <a:t>Obitelj i mladi u središtu</a:t>
            </a:r>
          </a:p>
          <a:p>
            <a:endParaRPr lang="hr-HR" sz="2400" dirty="0">
              <a:solidFill>
                <a:schemeClr val="tx2"/>
              </a:solidFill>
            </a:endParaRPr>
          </a:p>
          <a:p>
            <a:r>
              <a:rPr lang="hr-HR" sz="2400" dirty="0">
                <a:solidFill>
                  <a:schemeClr val="tx2"/>
                </a:solidFill>
              </a:rPr>
              <a:t>Tri osnovna područja djelovanja:</a:t>
            </a:r>
          </a:p>
          <a:p>
            <a:pPr marL="0" indent="0">
              <a:buNone/>
            </a:pPr>
            <a:r>
              <a:rPr lang="hr-HR" sz="2400" dirty="0">
                <a:solidFill>
                  <a:schemeClr val="tx2"/>
                </a:solidFill>
              </a:rPr>
              <a:t>    1. Demografija</a:t>
            </a:r>
          </a:p>
          <a:p>
            <a:pPr marL="0" indent="0">
              <a:buNone/>
            </a:pPr>
            <a:r>
              <a:rPr lang="hr-HR" sz="2400" dirty="0">
                <a:solidFill>
                  <a:schemeClr val="tx2"/>
                </a:solidFill>
              </a:rPr>
              <a:t>    2. Podrška roditeljstvu</a:t>
            </a:r>
          </a:p>
          <a:p>
            <a:pPr marL="0" indent="0">
              <a:buNone/>
            </a:pPr>
            <a:r>
              <a:rPr lang="hr-HR" sz="2400" dirty="0">
                <a:solidFill>
                  <a:schemeClr val="tx2"/>
                </a:solidFill>
              </a:rPr>
              <a:t>    3. Mladi</a:t>
            </a:r>
          </a:p>
          <a:p>
            <a:pPr marL="0" indent="0">
              <a:buNone/>
            </a:pPr>
            <a:endParaRPr lang="hr-HR" sz="1800" dirty="0">
              <a:solidFill>
                <a:schemeClr val="tx2"/>
              </a:solidFill>
            </a:endParaRPr>
          </a:p>
          <a:p>
            <a:endParaRPr lang="hr-HR" sz="18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hr-HR" sz="1800" dirty="0">
              <a:solidFill>
                <a:schemeClr val="tx2"/>
              </a:solidFill>
            </a:endParaRPr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xmlns="" id="{C996BA9F-A4BA-4E94-9067-50731B4CDCE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89747" y="6181663"/>
            <a:ext cx="2901948" cy="524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75395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FA3C7DEA-BCC2-4295-8850-14799329618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C289949D-B9F6-468A-86FE-2694DC5AE77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xmlns="" id="{B3027857-1F59-42AA-9490-517197844044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179073" y="329700"/>
            <a:ext cx="9833548" cy="1066802"/>
          </a:xfrm>
        </p:spPr>
        <p:txBody>
          <a:bodyPr anchor="b">
            <a:normAutofit/>
          </a:bodyPr>
          <a:lstStyle/>
          <a:p>
            <a:r>
              <a:rPr lang="hr-HR" sz="3600" dirty="0">
                <a:solidFill>
                  <a:schemeClr val="tx2"/>
                </a:solidFill>
              </a:rPr>
              <a:t>Natječaji u 2021. godini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xmlns="" id="{E4DF0958-0C87-4C28-9554-2FADC788C2B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7867135" y="0"/>
            <a:ext cx="4324865" cy="2641149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xmlns="" id="{DEC53B48-7B73-49D1-A6FD-9DBF5141EA7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xmlns="" id="{7DEDDC41-2C98-4AF1-A0EA-AEEC34827C2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xmlns="" id="{D2208F20-F93C-4530-8370-FC7818BABB3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15">
              <a:extLst>
                <a:ext uri="{FF2B5EF4-FFF2-40B4-BE49-F238E27FC236}">
                  <a16:creationId xmlns:a16="http://schemas.microsoft.com/office/drawing/2014/main" xmlns="" id="{E52F51E0-B50B-43EA-B6AC-C16BD29C3ED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xmlns="" id="{AC54B85D-6B1A-41AA-AA1B-B3F03604DA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4574" y="1570458"/>
            <a:ext cx="9833548" cy="4611204"/>
          </a:xfrm>
        </p:spPr>
        <p:txBody>
          <a:bodyPr anchor="ctr">
            <a:normAutofit/>
          </a:bodyPr>
          <a:lstStyle/>
          <a:p>
            <a:pPr marL="457200" indent="-457200">
              <a:buAutoNum type="arabicPeriod"/>
            </a:pPr>
            <a:r>
              <a:rPr lang="hr-HR" sz="2000" b="1" dirty="0">
                <a:solidFill>
                  <a:schemeClr val="tx2"/>
                </a:solidFill>
              </a:rPr>
              <a:t>Poziv za prijavu projekata udruga usmjerenih podršci roditeljstvu za 2021. godinu</a:t>
            </a:r>
          </a:p>
          <a:p>
            <a:pPr marL="0" indent="0">
              <a:buNone/>
            </a:pPr>
            <a:r>
              <a:rPr lang="hr-HR" sz="2000" dirty="0">
                <a:solidFill>
                  <a:schemeClr val="tx2"/>
                </a:solidFill>
              </a:rPr>
              <a:t>        </a:t>
            </a:r>
            <a:r>
              <a:rPr lang="hr-HR" sz="2000" i="1" dirty="0">
                <a:solidFill>
                  <a:schemeClr val="tx2"/>
                </a:solidFill>
              </a:rPr>
              <a:t>Trajanje: 15. veljače – 18. ožujka 2021.</a:t>
            </a:r>
          </a:p>
          <a:p>
            <a:pPr marL="0" indent="0">
              <a:buNone/>
            </a:pPr>
            <a:endParaRPr lang="hr-HR" sz="20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hr-HR" sz="2000" dirty="0">
              <a:solidFill>
                <a:schemeClr val="tx2"/>
              </a:solidFill>
            </a:endParaRPr>
          </a:p>
          <a:p>
            <a:pPr marL="457200" indent="-457200">
              <a:buAutoNum type="arabicPeriod" startAt="2"/>
            </a:pPr>
            <a:r>
              <a:rPr lang="pl-PL" sz="2000" b="1" dirty="0">
                <a:solidFill>
                  <a:schemeClr val="tx2"/>
                </a:solidFill>
              </a:rPr>
              <a:t>Poziv za financiranje projekata usmjerenih mladima za 2021. godinu</a:t>
            </a:r>
          </a:p>
          <a:p>
            <a:pPr marL="0" indent="0">
              <a:buNone/>
            </a:pPr>
            <a:r>
              <a:rPr lang="pl-PL" sz="2000" dirty="0">
                <a:solidFill>
                  <a:schemeClr val="tx2"/>
                </a:solidFill>
              </a:rPr>
              <a:t>        </a:t>
            </a:r>
            <a:r>
              <a:rPr lang="pl-PL" sz="2000" i="1" dirty="0">
                <a:solidFill>
                  <a:schemeClr val="tx2"/>
                </a:solidFill>
              </a:rPr>
              <a:t>Planirana objava: ožujak 2021.</a:t>
            </a:r>
            <a:endParaRPr lang="hr-HR" sz="2000" i="1" dirty="0">
              <a:solidFill>
                <a:schemeClr val="tx2"/>
              </a:solidFill>
            </a:endParaRPr>
          </a:p>
          <a:p>
            <a:endParaRPr lang="hr-HR" sz="20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hr-HR" sz="1800" dirty="0">
              <a:solidFill>
                <a:schemeClr val="tx2"/>
              </a:solidFill>
            </a:endParaRPr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xmlns="" id="{3DE23B99-BE79-42B1-9D67-70EA615B9A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90052" y="6181663"/>
            <a:ext cx="2901948" cy="524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55884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FA3C7DEA-BCC2-4295-8850-14799329618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C289949D-B9F6-468A-86FE-2694DC5AE77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xmlns="" id="{B3027857-1F59-42AA-9490-517197844044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179073" y="329700"/>
            <a:ext cx="9833548" cy="1066802"/>
          </a:xfrm>
        </p:spPr>
        <p:txBody>
          <a:bodyPr anchor="b">
            <a:normAutofit fontScale="90000"/>
          </a:bodyPr>
          <a:lstStyle/>
          <a:p>
            <a:r>
              <a:rPr lang="hr-HR" sz="3600" b="1" dirty="0">
                <a:solidFill>
                  <a:schemeClr val="tx2"/>
                </a:solidFill>
              </a:rPr>
              <a:t>Poziv za prijavu projekata udruga usmjerenih podršci roditeljstvu za 2021. godinu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xmlns="" id="{E4DF0958-0C87-4C28-9554-2FADC788C2B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7867135" y="0"/>
            <a:ext cx="4324865" cy="2641149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xmlns="" id="{DEC53B48-7B73-49D1-A6FD-9DBF5141EA7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xmlns="" id="{7DEDDC41-2C98-4AF1-A0EA-AEEC34827C2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xmlns="" id="{D2208F20-F93C-4530-8370-FC7818BABB3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15">
              <a:extLst>
                <a:ext uri="{FF2B5EF4-FFF2-40B4-BE49-F238E27FC236}">
                  <a16:creationId xmlns:a16="http://schemas.microsoft.com/office/drawing/2014/main" xmlns="" id="{E52F51E0-B50B-43EA-B6AC-C16BD29C3ED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xmlns="" id="{AC54B85D-6B1A-41AA-AA1B-B3F03604DA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073" y="2515657"/>
            <a:ext cx="9833548" cy="3513970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hr-HR" sz="1800" b="1" dirty="0">
                <a:solidFill>
                  <a:schemeClr val="tx2"/>
                </a:solidFill>
              </a:rPr>
              <a:t>Opći cilj Poziva: </a:t>
            </a:r>
          </a:p>
          <a:p>
            <a:pPr marL="0" indent="0">
              <a:buNone/>
            </a:pPr>
            <a:r>
              <a:rPr lang="hr-HR" sz="1800" dirty="0">
                <a:solidFill>
                  <a:schemeClr val="tx2"/>
                </a:solidFill>
              </a:rPr>
              <a:t>• aktivna podrška roditeljstvu </a:t>
            </a:r>
          </a:p>
          <a:p>
            <a:pPr marL="0" indent="0">
              <a:buNone/>
            </a:pPr>
            <a:endParaRPr lang="hr-HR" sz="18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hr-HR" sz="1800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hr-HR" sz="1800" b="1" dirty="0">
                <a:solidFill>
                  <a:schemeClr val="tx2"/>
                </a:solidFill>
              </a:rPr>
              <a:t>Posebni ciljevi Poziva:</a:t>
            </a:r>
          </a:p>
          <a:p>
            <a:pPr marL="0" indent="0">
              <a:buNone/>
            </a:pPr>
            <a:r>
              <a:rPr lang="hr-HR" sz="1800" dirty="0">
                <a:solidFill>
                  <a:schemeClr val="tx2"/>
                </a:solidFill>
              </a:rPr>
              <a:t>• osnažiti partnerstva udruga i ostalih lokalnih dionika u razvoju i provedbi projekata usmjerenih podršci  </a:t>
            </a:r>
          </a:p>
          <a:p>
            <a:pPr marL="0" indent="0">
              <a:buNone/>
            </a:pPr>
            <a:r>
              <a:rPr lang="hr-HR" sz="1800" dirty="0">
                <a:solidFill>
                  <a:schemeClr val="tx2"/>
                </a:solidFill>
              </a:rPr>
              <a:t>   roditeljstvu</a:t>
            </a:r>
          </a:p>
          <a:p>
            <a:pPr marL="0" indent="0">
              <a:buNone/>
            </a:pPr>
            <a:r>
              <a:rPr lang="hr-HR" sz="1800" dirty="0">
                <a:solidFill>
                  <a:schemeClr val="tx2"/>
                </a:solidFill>
              </a:rPr>
              <a:t>• potaknuti provedbu projekata usmjerenih podršci i zaštiti zdravlja trudnica i novorođenčadi</a:t>
            </a:r>
          </a:p>
          <a:p>
            <a:pPr marL="0" indent="0">
              <a:buNone/>
            </a:pPr>
            <a:r>
              <a:rPr lang="hr-HR" sz="1800" dirty="0">
                <a:solidFill>
                  <a:schemeClr val="tx2"/>
                </a:solidFill>
              </a:rPr>
              <a:t>• potaknuti razvoj i provedbu projekata usmjerenih promicanju ravnopravnog roditeljstva</a:t>
            </a:r>
          </a:p>
          <a:p>
            <a:pPr marL="0" indent="0">
              <a:buNone/>
            </a:pPr>
            <a:endParaRPr lang="hr-HR" sz="18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hr-HR" sz="1800" dirty="0">
              <a:solidFill>
                <a:schemeClr val="tx2"/>
              </a:solidFill>
            </a:endParaRPr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xmlns="" id="{BCEEF120-70CB-4DDB-8BD4-4B4FDBE16F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90052" y="6181663"/>
            <a:ext cx="2901948" cy="524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8617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FA3C7DEA-BCC2-4295-8850-14799329618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C289949D-B9F6-468A-86FE-2694DC5AE77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xmlns="" id="{B3027857-1F59-42AA-9490-517197844044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179073" y="329700"/>
            <a:ext cx="9833548" cy="1066802"/>
          </a:xfrm>
        </p:spPr>
        <p:txBody>
          <a:bodyPr anchor="b">
            <a:normAutofit fontScale="90000"/>
          </a:bodyPr>
          <a:lstStyle/>
          <a:p>
            <a:r>
              <a:rPr lang="hr-HR" sz="3600" b="1" dirty="0">
                <a:solidFill>
                  <a:schemeClr val="tx2"/>
                </a:solidFill>
              </a:rPr>
              <a:t>Poziv za prijavu projekata udruga usmjerenih podršci roditeljstvu za 2021. godinu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xmlns="" id="{E4DF0958-0C87-4C28-9554-2FADC788C2B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7867135" y="0"/>
            <a:ext cx="4324865" cy="2641149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xmlns="" id="{DEC53B48-7B73-49D1-A6FD-9DBF5141EA7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xmlns="" id="{7DEDDC41-2C98-4AF1-A0EA-AEEC34827C2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xmlns="" id="{D2208F20-F93C-4530-8370-FC7818BABB3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15">
              <a:extLst>
                <a:ext uri="{FF2B5EF4-FFF2-40B4-BE49-F238E27FC236}">
                  <a16:creationId xmlns:a16="http://schemas.microsoft.com/office/drawing/2014/main" xmlns="" id="{E52F51E0-B50B-43EA-B6AC-C16BD29C3ED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xmlns="" id="{AC54B85D-6B1A-41AA-AA1B-B3F03604DA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2724" y="2088859"/>
            <a:ext cx="9833548" cy="4667717"/>
          </a:xfrm>
        </p:spPr>
        <p:txBody>
          <a:bodyPr anchor="ctr">
            <a:normAutofit fontScale="85000" lnSpcReduction="20000"/>
          </a:bodyPr>
          <a:lstStyle/>
          <a:p>
            <a:pPr marL="0" indent="0">
              <a:buNone/>
            </a:pPr>
            <a:r>
              <a:rPr lang="hr-HR" sz="1800" b="1" dirty="0">
                <a:solidFill>
                  <a:schemeClr val="tx2"/>
                </a:solidFill>
              </a:rPr>
              <a:t>Ovim Pozivom financirat će se projekti koji su usmjereni na:</a:t>
            </a:r>
          </a:p>
          <a:p>
            <a:pPr marL="0" indent="0">
              <a:buNone/>
            </a:pPr>
            <a:endParaRPr lang="hr-HR" sz="1800" dirty="0">
              <a:solidFill>
                <a:schemeClr val="tx2"/>
              </a:solidFill>
            </a:endParaRPr>
          </a:p>
          <a:p>
            <a:pPr marL="342900" indent="-342900">
              <a:buAutoNum type="alphaLcParenR"/>
            </a:pPr>
            <a:r>
              <a:rPr lang="hr-HR" sz="1800" dirty="0">
                <a:solidFill>
                  <a:schemeClr val="tx2"/>
                </a:solidFill>
              </a:rPr>
              <a:t>podršku (sadašnjim i budućim) roditeljima (individualni i grupni savjetodavni rad, veća dostupnost trudničkih tečajeva, posebice edukacije o razdoblju nakon poroda i izazovima s kojima se roditelji susreću u navedenom razdoblju, jačanje grupa za potporu dojenju)</a:t>
            </a:r>
          </a:p>
          <a:p>
            <a:pPr marL="342900" indent="-342900">
              <a:buAutoNum type="alphaLcParenR"/>
            </a:pPr>
            <a:endParaRPr lang="hr-HR" sz="1800" dirty="0">
              <a:solidFill>
                <a:schemeClr val="tx2"/>
              </a:solidFill>
            </a:endParaRPr>
          </a:p>
          <a:p>
            <a:pPr marL="342900" indent="-342900">
              <a:buAutoNum type="alphaLcParenR"/>
            </a:pPr>
            <a:r>
              <a:rPr lang="hr-HR" sz="1800" dirty="0">
                <a:solidFill>
                  <a:schemeClr val="tx2"/>
                </a:solidFill>
              </a:rPr>
              <a:t>aktivnu podršku zaposlenim roditeljima u lokalnoj zajednici</a:t>
            </a:r>
          </a:p>
          <a:p>
            <a:pPr marL="342900" indent="-342900">
              <a:buAutoNum type="alphaLcParenR"/>
            </a:pPr>
            <a:endParaRPr lang="hr-HR" sz="1800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hr-HR" sz="1800" dirty="0">
                <a:solidFill>
                  <a:schemeClr val="tx2"/>
                </a:solidFill>
              </a:rPr>
              <a:t>       b.1. aktivna podrška zaposlenim roditeljima osiguravajući dodatnu skrb za djecu i organizirane aktivnosti</a:t>
            </a:r>
          </a:p>
          <a:p>
            <a:pPr marL="0" indent="0">
              <a:buNone/>
            </a:pPr>
            <a:r>
              <a:rPr lang="hr-HR" sz="1800" dirty="0">
                <a:solidFill>
                  <a:schemeClr val="tx2"/>
                </a:solidFill>
              </a:rPr>
              <a:t>       b.2. savjetodavni programi namijenjeni </a:t>
            </a:r>
            <a:r>
              <a:rPr lang="hr-HR" sz="1800" dirty="0" err="1">
                <a:solidFill>
                  <a:schemeClr val="tx2"/>
                </a:solidFill>
              </a:rPr>
              <a:t>jednoroditeljskim</a:t>
            </a:r>
            <a:r>
              <a:rPr lang="hr-HR" sz="1800" dirty="0">
                <a:solidFill>
                  <a:schemeClr val="tx2"/>
                </a:solidFill>
              </a:rPr>
              <a:t> obiteljima (samohranim roditeljima, roditeljima koji nisu u  braku ili izvanbračnoj zajednici te samostalno, bez drugog roditelja, skrbe o djetetu – cilj je pružiti podršku roditeljima u ostvarivanju njihove roditeljske uloge uz naglasak na psihološke aspekte samohranog roditeljstva)</a:t>
            </a:r>
          </a:p>
          <a:p>
            <a:pPr marL="0" indent="0">
              <a:buNone/>
            </a:pPr>
            <a:endParaRPr lang="hr-HR" sz="1800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hr-HR" sz="1800" dirty="0">
                <a:solidFill>
                  <a:schemeClr val="tx2"/>
                </a:solidFill>
              </a:rPr>
              <a:t>c) poticanje očeva na veću uključenost u obiteljskom životu i aktivniju roditeljsku ulogu</a:t>
            </a:r>
          </a:p>
          <a:p>
            <a:pPr marL="0" indent="0">
              <a:buNone/>
            </a:pPr>
            <a:endParaRPr lang="hr-HR" sz="1800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hr-HR" sz="1800" dirty="0">
                <a:solidFill>
                  <a:schemeClr val="tx2"/>
                </a:solidFill>
              </a:rPr>
              <a:t>d) aktivnu podršku roditeljima u cilju emocionalnog osnaživanja obitelji, uspješnog suočavanja sa stresom uzrokovanim nepredviđenim teškim događajem (elementarnom nepogodom-potresom i/ili pandemijom) te lakšem i bržem uključivanju u svakodnevan život</a:t>
            </a:r>
          </a:p>
          <a:p>
            <a:pPr marL="0" indent="0">
              <a:buNone/>
            </a:pPr>
            <a:endParaRPr lang="hr-HR" sz="18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hr-HR" sz="18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hr-HR" sz="1800" dirty="0">
              <a:solidFill>
                <a:schemeClr val="tx2"/>
              </a:solidFill>
            </a:endParaRPr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xmlns="" id="{CDD33A9A-42E2-4F4E-A5D8-2E00AB4959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9747" y="6232275"/>
            <a:ext cx="2901948" cy="524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0775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FA3C7DEA-BCC2-4295-8850-14799329618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C289949D-B9F6-468A-86FE-2694DC5AE77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xmlns="" id="{B3027857-1F59-42AA-9490-517197844044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179073" y="329700"/>
            <a:ext cx="9833548" cy="1066802"/>
          </a:xfrm>
        </p:spPr>
        <p:txBody>
          <a:bodyPr anchor="b">
            <a:normAutofit fontScale="90000"/>
          </a:bodyPr>
          <a:lstStyle/>
          <a:p>
            <a:r>
              <a:rPr lang="hr-HR" sz="3600" b="1" dirty="0">
                <a:solidFill>
                  <a:schemeClr val="tx2"/>
                </a:solidFill>
              </a:rPr>
              <a:t>Poziv za prijavu projekata udruga usmjerenih podršci roditeljstvu za 2021. godinu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xmlns="" id="{E4DF0958-0C87-4C28-9554-2FADC788C2B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7867135" y="0"/>
            <a:ext cx="4324865" cy="2641149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xmlns="" id="{DEC53B48-7B73-49D1-A6FD-9DBF5141EA7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xmlns="" id="{7DEDDC41-2C98-4AF1-A0EA-AEEC34827C2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xmlns="" id="{D2208F20-F93C-4530-8370-FC7818BABB3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15">
              <a:extLst>
                <a:ext uri="{FF2B5EF4-FFF2-40B4-BE49-F238E27FC236}">
                  <a16:creationId xmlns:a16="http://schemas.microsoft.com/office/drawing/2014/main" xmlns="" id="{E52F51E0-B50B-43EA-B6AC-C16BD29C3ED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xmlns="" id="{AC54B85D-6B1A-41AA-AA1B-B3F03604DA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073" y="2266516"/>
            <a:ext cx="9833548" cy="2945574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pl-PL" sz="1800" dirty="0">
                <a:solidFill>
                  <a:schemeClr val="tx2"/>
                </a:solidFill>
              </a:rPr>
              <a:t>Planirano trajanje projekta je: najkraće 6 mjeseci a najdulje 12 mjeseci</a:t>
            </a:r>
          </a:p>
          <a:p>
            <a:pPr marL="0" indent="0">
              <a:buNone/>
            </a:pPr>
            <a:endParaRPr lang="pl-PL" sz="1800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hr-HR" sz="1800" dirty="0">
                <a:solidFill>
                  <a:schemeClr val="tx2"/>
                </a:solidFill>
              </a:rPr>
              <a:t>Ukupno planirana vrijednost Poziva je 8.600.000,00 kuna</a:t>
            </a:r>
          </a:p>
          <a:p>
            <a:pPr marL="0" indent="0">
              <a:buNone/>
            </a:pPr>
            <a:endParaRPr lang="hr-HR" sz="1800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hr-HR" sz="1800" dirty="0">
                <a:solidFill>
                  <a:schemeClr val="tx2"/>
                </a:solidFill>
              </a:rPr>
              <a:t>Najmanji iznos koji  se može dodijeliti putem Poziva - 50.000,00 kuna</a:t>
            </a:r>
          </a:p>
          <a:p>
            <a:pPr marL="0" indent="0">
              <a:buNone/>
            </a:pPr>
            <a:r>
              <a:rPr lang="hr-HR" sz="1800" dirty="0">
                <a:solidFill>
                  <a:schemeClr val="tx2"/>
                </a:solidFill>
              </a:rPr>
              <a:t>Najveći iznos koji  se može dodijeliti putem Poziva  - 150.000,00 kuna</a:t>
            </a:r>
          </a:p>
          <a:p>
            <a:pPr marL="0" indent="0">
              <a:buNone/>
            </a:pPr>
            <a:endParaRPr lang="hr-HR" sz="1800" dirty="0">
              <a:solidFill>
                <a:schemeClr val="tx2"/>
              </a:solidFill>
            </a:endParaRPr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xmlns="" id="{BCEEF120-70CB-4DDB-8BD4-4B4FDBE16F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9747" y="6181663"/>
            <a:ext cx="2901948" cy="524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36952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FA3C7DEA-BCC2-4295-8850-14799329618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C289949D-B9F6-468A-86FE-2694DC5AE77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xmlns="" id="{B3027857-1F59-42AA-9490-517197844044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179073" y="329700"/>
            <a:ext cx="9833548" cy="1066802"/>
          </a:xfrm>
        </p:spPr>
        <p:txBody>
          <a:bodyPr anchor="b">
            <a:normAutofit fontScale="90000"/>
          </a:bodyPr>
          <a:lstStyle/>
          <a:p>
            <a:r>
              <a:rPr lang="hr-HR" sz="3600" b="1" dirty="0">
                <a:solidFill>
                  <a:schemeClr val="tx2"/>
                </a:solidFill>
              </a:rPr>
              <a:t>Poziv za prijavu projekata udruga usmjerenih podršci roditeljstvu za 2021. godinu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xmlns="" id="{E4DF0958-0C87-4C28-9554-2FADC788C2B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7867135" y="0"/>
            <a:ext cx="4324865" cy="2641149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xmlns="" id="{DEC53B48-7B73-49D1-A6FD-9DBF5141EA7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xmlns="" id="{7DEDDC41-2C98-4AF1-A0EA-AEEC34827C2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xmlns="" id="{D2208F20-F93C-4530-8370-FC7818BABB3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15">
              <a:extLst>
                <a:ext uri="{FF2B5EF4-FFF2-40B4-BE49-F238E27FC236}">
                  <a16:creationId xmlns:a16="http://schemas.microsoft.com/office/drawing/2014/main" xmlns="" id="{E52F51E0-B50B-43EA-B6AC-C16BD29C3ED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5" name="Rezervirano mjesto sadržaja 4">
            <a:extLst>
              <a:ext uri="{FF2B5EF4-FFF2-40B4-BE49-F238E27FC236}">
                <a16:creationId xmlns:a16="http://schemas.microsoft.com/office/drawing/2014/main" xmlns="" id="{95D4ABC7-A56B-4133-B96C-828FE2D92DB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2455491"/>
              </p:ext>
            </p:extLst>
          </p:nvPr>
        </p:nvGraphicFramePr>
        <p:xfrm>
          <a:off x="1770077" y="1644243"/>
          <a:ext cx="8036653" cy="43853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740581">
                  <a:extLst>
                    <a:ext uri="{9D8B030D-6E8A-4147-A177-3AD203B41FA5}">
                      <a16:colId xmlns:a16="http://schemas.microsoft.com/office/drawing/2014/main" xmlns="" val="4216652334"/>
                    </a:ext>
                  </a:extLst>
                </a:gridCol>
                <a:gridCol w="2296072">
                  <a:extLst>
                    <a:ext uri="{9D8B030D-6E8A-4147-A177-3AD203B41FA5}">
                      <a16:colId xmlns:a16="http://schemas.microsoft.com/office/drawing/2014/main" xmlns="" val="3593930185"/>
                    </a:ext>
                  </a:extLst>
                </a:gridCol>
              </a:tblGrid>
              <a:tr h="487791">
                <a:tc>
                  <a:txBody>
                    <a:bodyPr/>
                    <a:lstStyle/>
                    <a:p>
                      <a:pPr algn="ctr"/>
                      <a:r>
                        <a:rPr lang="hr-HR" sz="1100" dirty="0">
                          <a:effectLst/>
                        </a:rPr>
                        <a:t>Faze natječajnog postupka ovog Poziva</a:t>
                      </a:r>
                      <a:endParaRPr lang="hr-HR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95" marR="6069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100" dirty="0">
                          <a:effectLst/>
                        </a:rPr>
                        <a:t>datum/</a:t>
                      </a:r>
                    </a:p>
                    <a:p>
                      <a:pPr algn="ctr"/>
                      <a:r>
                        <a:rPr lang="hr-HR" sz="1100" dirty="0">
                          <a:effectLst/>
                        </a:rPr>
                        <a:t>mjesec</a:t>
                      </a:r>
                      <a:endParaRPr lang="hr-HR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95" marR="60695" marT="0" marB="0" anchor="ctr"/>
                </a:tc>
                <a:extLst>
                  <a:ext uri="{0D108BD9-81ED-4DB2-BD59-A6C34878D82A}">
                    <a16:rowId xmlns:a16="http://schemas.microsoft.com/office/drawing/2014/main" xmlns="" val="3100139774"/>
                  </a:ext>
                </a:extLst>
              </a:tr>
              <a:tr h="243896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1100">
                          <a:effectLst/>
                        </a:rPr>
                        <a:t>Objava Poziva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95" marR="60695" marT="0" marB="0" anchor="ctr"/>
                </a:tc>
                <a:tc>
                  <a:txBody>
                    <a:bodyPr/>
                    <a:lstStyle/>
                    <a:p>
                      <a:pPr marL="201295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1100">
                          <a:effectLst/>
                        </a:rPr>
                        <a:t>15. veljače 2021.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95" marR="60695" marT="0" marB="0" anchor="ctr"/>
                </a:tc>
                <a:extLst>
                  <a:ext uri="{0D108BD9-81ED-4DB2-BD59-A6C34878D82A}">
                    <a16:rowId xmlns:a16="http://schemas.microsoft.com/office/drawing/2014/main" xmlns="" val="2175700261"/>
                  </a:ext>
                </a:extLst>
              </a:tr>
              <a:tr h="263275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1100">
                          <a:effectLst/>
                        </a:rPr>
                        <a:t>Rok za slanje prijave projekata od dana objave Poziva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95" marR="60695" marT="0" marB="0" anchor="ctr"/>
                </a:tc>
                <a:tc>
                  <a:txBody>
                    <a:bodyPr/>
                    <a:lstStyle/>
                    <a:p>
                      <a:pPr marL="201295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1100">
                          <a:effectLst/>
                        </a:rPr>
                        <a:t>18. ožujka 2021.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95" marR="60695" marT="0" marB="0" anchor="ctr"/>
                </a:tc>
                <a:extLst>
                  <a:ext uri="{0D108BD9-81ED-4DB2-BD59-A6C34878D82A}">
                    <a16:rowId xmlns:a16="http://schemas.microsoft.com/office/drawing/2014/main" xmlns="" val="1648147566"/>
                  </a:ext>
                </a:extLst>
              </a:tr>
              <a:tr h="243896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1100" dirty="0">
                          <a:effectLst/>
                        </a:rPr>
                        <a:t>Rok za slanje pitanja vezanih uz Poziv od dana objave Poziva</a:t>
                      </a:r>
                      <a:endParaRPr lang="hr-HR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95" marR="60695" marT="0" marB="0" anchor="ctr"/>
                </a:tc>
                <a:tc>
                  <a:txBody>
                    <a:bodyPr/>
                    <a:lstStyle/>
                    <a:p>
                      <a:pPr marL="201295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1100">
                          <a:effectLst/>
                        </a:rPr>
                        <a:t>05. ožujka 2021.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95" marR="60695" marT="0" marB="0" anchor="ctr"/>
                </a:tc>
                <a:extLst>
                  <a:ext uri="{0D108BD9-81ED-4DB2-BD59-A6C34878D82A}">
                    <a16:rowId xmlns:a16="http://schemas.microsoft.com/office/drawing/2014/main" xmlns="" val="795385219"/>
                  </a:ext>
                </a:extLst>
              </a:tr>
              <a:tr h="487791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1100">
                          <a:effectLst/>
                        </a:rPr>
                        <a:t>Rok za upućivanje/objavu odgovora na pitanja vezana uz Poziv od dana objave Poziva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95" marR="60695" marT="0" marB="0" anchor="ctr"/>
                </a:tc>
                <a:tc>
                  <a:txBody>
                    <a:bodyPr/>
                    <a:lstStyle/>
                    <a:p>
                      <a:pPr marL="201295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1100">
                          <a:effectLst/>
                        </a:rPr>
                        <a:t>11. ožujka 2021.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95" marR="60695" marT="0" marB="0" anchor="ctr"/>
                </a:tc>
                <a:extLst>
                  <a:ext uri="{0D108BD9-81ED-4DB2-BD59-A6C34878D82A}">
                    <a16:rowId xmlns:a16="http://schemas.microsoft.com/office/drawing/2014/main" xmlns="" val="696066817"/>
                  </a:ext>
                </a:extLst>
              </a:tr>
              <a:tr h="543718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1100">
                          <a:effectLst/>
                        </a:rPr>
                        <a:t>Rok za provjeru formalnih uvjeta Poziva od dana zaključenja Poziva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95" marR="60695" marT="0" marB="0" anchor="ctr"/>
                </a:tc>
                <a:tc>
                  <a:txBody>
                    <a:bodyPr/>
                    <a:lstStyle/>
                    <a:p>
                      <a:pPr marL="201295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1100">
                          <a:effectLst/>
                        </a:rPr>
                        <a:t>travanj 2021.*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95" marR="60695" marT="0" marB="0" anchor="ctr"/>
                </a:tc>
                <a:extLst>
                  <a:ext uri="{0D108BD9-81ED-4DB2-BD59-A6C34878D82A}">
                    <a16:rowId xmlns:a16="http://schemas.microsoft.com/office/drawing/2014/main" xmlns="" val="4161264201"/>
                  </a:ext>
                </a:extLst>
              </a:tr>
              <a:tr h="487791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1100">
                          <a:effectLst/>
                        </a:rPr>
                        <a:t>Rok za procjenu prijava koje su zadovoljile propisane uvjete Poziva od zaključenja Poziva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95" marR="60695" marT="0" marB="0" anchor="ctr"/>
                </a:tc>
                <a:tc>
                  <a:txBody>
                    <a:bodyPr/>
                    <a:lstStyle/>
                    <a:p>
                      <a:pPr marL="201295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1100">
                          <a:effectLst/>
                        </a:rPr>
                        <a:t>travanj/svibanj 2021.* 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95" marR="60695" marT="0" marB="0" anchor="ctr"/>
                </a:tc>
                <a:extLst>
                  <a:ext uri="{0D108BD9-81ED-4DB2-BD59-A6C34878D82A}">
                    <a16:rowId xmlns:a16="http://schemas.microsoft.com/office/drawing/2014/main" xmlns="" val="462182341"/>
                  </a:ext>
                </a:extLst>
              </a:tr>
              <a:tr h="487791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1100" dirty="0">
                          <a:effectLst/>
                        </a:rPr>
                        <a:t>Rok za upit za dostavom dodatne dokumentacije potrebne za sklapanje Ugovora od dana objave Odluke</a:t>
                      </a:r>
                      <a:endParaRPr lang="hr-HR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95" marR="60695" marT="0" marB="0"/>
                </a:tc>
                <a:tc>
                  <a:txBody>
                    <a:bodyPr/>
                    <a:lstStyle/>
                    <a:p>
                      <a:pPr marL="201295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1100">
                          <a:effectLst/>
                        </a:rPr>
                        <a:t>svibanj/lipanj 2021.*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95" marR="60695" marT="0" marB="0"/>
                </a:tc>
                <a:extLst>
                  <a:ext uri="{0D108BD9-81ED-4DB2-BD59-A6C34878D82A}">
                    <a16:rowId xmlns:a16="http://schemas.microsoft.com/office/drawing/2014/main" xmlns="" val="155830830"/>
                  </a:ext>
                </a:extLst>
              </a:tr>
              <a:tr h="651644">
                <a:tc>
                  <a:txBody>
                    <a:bodyPr/>
                    <a:lstStyle/>
                    <a:p>
                      <a:pPr algn="just"/>
                      <a:r>
                        <a:rPr lang="hr-HR" sz="1100">
                          <a:effectLst/>
                        </a:rPr>
                        <a:t>Rok za donošenje Odluke o raspodjeli financijskih sredstava 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95" marR="60695" marT="0" marB="0" anchor="ctr"/>
                </a:tc>
                <a:tc>
                  <a:txBody>
                    <a:bodyPr/>
                    <a:lstStyle/>
                    <a:p>
                      <a:pPr marL="201295"/>
                      <a:r>
                        <a:rPr lang="hr-HR" sz="1100">
                          <a:effectLst/>
                        </a:rPr>
                        <a:t>lipanj 2021.* 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95" marR="60695" marT="0" marB="0" anchor="ctr"/>
                </a:tc>
                <a:extLst>
                  <a:ext uri="{0D108BD9-81ED-4DB2-BD59-A6C34878D82A}">
                    <a16:rowId xmlns:a16="http://schemas.microsoft.com/office/drawing/2014/main" xmlns="" val="29239213"/>
                  </a:ext>
                </a:extLst>
              </a:tr>
              <a:tr h="243896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1100">
                          <a:effectLst/>
                        </a:rPr>
                        <a:t>Rok za ugovaranje odobrenog projekta od dana objave Odluke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95" marR="60695" marT="0" marB="0" anchor="ctr"/>
                </a:tc>
                <a:tc>
                  <a:txBody>
                    <a:bodyPr/>
                    <a:lstStyle/>
                    <a:p>
                      <a:pPr marL="201295"/>
                      <a:r>
                        <a:rPr lang="hr-HR" sz="1100">
                          <a:effectLst/>
                        </a:rPr>
                        <a:t>lipanj/srpanj 2021.*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95" marR="60695" marT="0" marB="0" anchor="ctr"/>
                </a:tc>
                <a:extLst>
                  <a:ext uri="{0D108BD9-81ED-4DB2-BD59-A6C34878D82A}">
                    <a16:rowId xmlns:a16="http://schemas.microsoft.com/office/drawing/2014/main" xmlns="" val="224828850"/>
                  </a:ext>
                </a:extLst>
              </a:tr>
              <a:tr h="243896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1100">
                          <a:effectLst/>
                        </a:rPr>
                        <a:t>Rok za slanje obavijesti prijaviteljima od dana objave Odluke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95" marR="60695" marT="0" marB="0" anchor="ctr"/>
                </a:tc>
                <a:tc>
                  <a:txBody>
                    <a:bodyPr/>
                    <a:lstStyle/>
                    <a:p>
                      <a:pPr marL="201295"/>
                      <a:r>
                        <a:rPr lang="hr-HR" sz="1100" dirty="0">
                          <a:effectLst/>
                        </a:rPr>
                        <a:t>lipanj/srpanj 2021.*</a:t>
                      </a:r>
                      <a:endParaRPr lang="hr-HR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95" marR="60695" marT="0" marB="0" anchor="ctr"/>
                </a:tc>
                <a:extLst>
                  <a:ext uri="{0D108BD9-81ED-4DB2-BD59-A6C34878D82A}">
                    <a16:rowId xmlns:a16="http://schemas.microsoft.com/office/drawing/2014/main" xmlns="" val="2976189966"/>
                  </a:ext>
                </a:extLst>
              </a:tr>
            </a:tbl>
          </a:graphicData>
        </a:graphic>
      </p:graphicFrame>
      <p:pic>
        <p:nvPicPr>
          <p:cNvPr id="4" name="Slika 3">
            <a:extLst>
              <a:ext uri="{FF2B5EF4-FFF2-40B4-BE49-F238E27FC236}">
                <a16:creationId xmlns:a16="http://schemas.microsoft.com/office/drawing/2014/main" xmlns="" id="{BCEEF120-70CB-4DDB-8BD4-4B4FDBE16F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9747" y="6181663"/>
            <a:ext cx="2901948" cy="524301"/>
          </a:xfrm>
          <a:prstGeom prst="rect">
            <a:avLst/>
          </a:prstGeom>
        </p:spPr>
      </p:pic>
      <p:sp>
        <p:nvSpPr>
          <p:cNvPr id="7" name="Pravokutnik 6">
            <a:extLst>
              <a:ext uri="{FF2B5EF4-FFF2-40B4-BE49-F238E27FC236}">
                <a16:creationId xmlns:a16="http://schemas.microsoft.com/office/drawing/2014/main" xmlns="" id="{5F12701D-5030-4584-A358-EFC1CDD2F6E3}"/>
              </a:ext>
            </a:extLst>
          </p:cNvPr>
          <p:cNvSpPr/>
          <p:nvPr/>
        </p:nvSpPr>
        <p:spPr>
          <a:xfrm>
            <a:off x="1664758" y="6029628"/>
            <a:ext cx="510515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hr-HR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*</a:t>
            </a:r>
            <a:r>
              <a:rPr lang="hr-HR" sz="1000" dirty="0">
                <a:ea typeface="Times New Roman" panose="02020603050405020304" pitchFamily="18" charset="0"/>
              </a:rPr>
              <a:t>Navedeni termin je </a:t>
            </a:r>
            <a:r>
              <a:rPr lang="hr-HR" sz="1000" dirty="0" err="1">
                <a:ea typeface="Times New Roman" panose="02020603050405020304" pitchFamily="18" charset="0"/>
              </a:rPr>
              <a:t>okviran</a:t>
            </a:r>
            <a:r>
              <a:rPr lang="hr-HR" sz="1000" dirty="0">
                <a:ea typeface="Times New Roman" panose="02020603050405020304" pitchFamily="18" charset="0"/>
              </a:rPr>
              <a:t>. Točni datumi bit će pravovremeno objavljeni na stranicama    </a:t>
            </a:r>
            <a:r>
              <a:rPr lang="en-GB" sz="1000" u="sng" dirty="0">
                <a:solidFill>
                  <a:srgbClr val="0000FF"/>
                </a:solidFill>
                <a:ea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https://demografijaimladi.gov.hr/</a:t>
            </a:r>
            <a:r>
              <a:rPr lang="en-GB" sz="1000" dirty="0">
                <a:ea typeface="Times New Roman" panose="02020603050405020304" pitchFamily="18" charset="0"/>
              </a:rPr>
              <a:t> </a:t>
            </a:r>
            <a:endParaRPr lang="hr-HR" sz="1000" dirty="0"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24756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FA3C7DEA-BCC2-4295-8850-14799329618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C289949D-B9F6-468A-86FE-2694DC5AE77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xmlns="" id="{B3027857-1F59-42AA-9490-517197844044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179073" y="329700"/>
            <a:ext cx="9833548" cy="1066802"/>
          </a:xfrm>
        </p:spPr>
        <p:txBody>
          <a:bodyPr anchor="b">
            <a:normAutofit fontScale="90000"/>
          </a:bodyPr>
          <a:lstStyle/>
          <a:p>
            <a:r>
              <a:rPr lang="pl-PL" sz="3600" b="1" dirty="0">
                <a:solidFill>
                  <a:schemeClr val="tx2"/>
                </a:solidFill>
              </a:rPr>
              <a:t>Poziv za financiranje projekata usmjerenih mladima za 2021. godinu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xmlns="" id="{E4DF0958-0C87-4C28-9554-2FADC788C2B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7867135" y="0"/>
            <a:ext cx="4324865" cy="2641149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xmlns="" id="{DEC53B48-7B73-49D1-A6FD-9DBF5141EA7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xmlns="" id="{7DEDDC41-2C98-4AF1-A0EA-AEEC34827C2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xmlns="" id="{D2208F20-F93C-4530-8370-FC7818BABB3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15">
              <a:extLst>
                <a:ext uri="{FF2B5EF4-FFF2-40B4-BE49-F238E27FC236}">
                  <a16:creationId xmlns:a16="http://schemas.microsoft.com/office/drawing/2014/main" xmlns="" id="{E52F51E0-B50B-43EA-B6AC-C16BD29C3ED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xmlns="" id="{AC54B85D-6B1A-41AA-AA1B-B3F03604DA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073" y="2266516"/>
            <a:ext cx="9833548" cy="3915146"/>
          </a:xfrm>
        </p:spPr>
        <p:txBody>
          <a:bodyPr anchor="ctr">
            <a:normAutofit fontScale="85000" lnSpcReduction="20000"/>
          </a:bodyPr>
          <a:lstStyle/>
          <a:p>
            <a:pPr marL="0" indent="0">
              <a:buNone/>
            </a:pPr>
            <a:endParaRPr lang="hr-HR" sz="18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hr-HR" sz="1800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hr-HR" sz="1900" b="1" dirty="0">
                <a:solidFill>
                  <a:schemeClr val="tx2"/>
                </a:solidFill>
              </a:rPr>
              <a:t>Opći cilj Poziva</a:t>
            </a:r>
          </a:p>
          <a:p>
            <a:pPr marL="0" indent="0">
              <a:buNone/>
            </a:pPr>
            <a:r>
              <a:rPr lang="hr-HR" sz="1900" b="1" dirty="0">
                <a:solidFill>
                  <a:schemeClr val="tx2"/>
                </a:solidFill>
              </a:rPr>
              <a:t>- </a:t>
            </a:r>
            <a:r>
              <a:rPr lang="hr-HR" sz="1900" dirty="0">
                <a:solidFill>
                  <a:schemeClr val="tx2"/>
                </a:solidFill>
              </a:rPr>
              <a:t> osnaživanje udruga mladih i za mlade te jedinica lokalne i područne (regionalne) samouprave u svrhu podizanja kvalitete života mladih.</a:t>
            </a:r>
          </a:p>
          <a:p>
            <a:pPr marL="0" indent="0">
              <a:buNone/>
            </a:pPr>
            <a:endParaRPr lang="hr-HR" sz="1900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hr-HR" sz="1900" b="1" dirty="0">
                <a:solidFill>
                  <a:schemeClr val="tx2"/>
                </a:solidFill>
              </a:rPr>
              <a:t>Posebni ciljevi Poziva</a:t>
            </a:r>
            <a:r>
              <a:rPr lang="hr-HR" sz="1900" dirty="0">
                <a:solidFill>
                  <a:schemeClr val="tx2"/>
                </a:solidFill>
              </a:rPr>
              <a:t>:</a:t>
            </a:r>
          </a:p>
          <a:p>
            <a:pPr marL="0" indent="0">
              <a:buNone/>
            </a:pPr>
            <a:r>
              <a:rPr lang="hr-HR" sz="1900" dirty="0">
                <a:solidFill>
                  <a:schemeClr val="tx2"/>
                </a:solidFill>
              </a:rPr>
              <a:t>- poticanje mladih za preuzimanje i prakticiranje uloge aktivnog građanina u različitim dijelovima društvenog života i rješavanju pojedinih društvenih problema</a:t>
            </a:r>
          </a:p>
          <a:p>
            <a:pPr marL="0" indent="0">
              <a:buNone/>
            </a:pPr>
            <a:r>
              <a:rPr lang="hr-HR" sz="1900" dirty="0">
                <a:solidFill>
                  <a:schemeClr val="tx2"/>
                </a:solidFill>
              </a:rPr>
              <a:t>- podizanje razine informiranosti mladih o njihovim pravima i mogućnostima te o programima i uslugama koje im se nude u lokalnoj zajednici</a:t>
            </a:r>
          </a:p>
          <a:p>
            <a:pPr marL="0" indent="0">
              <a:buNone/>
            </a:pPr>
            <a:r>
              <a:rPr lang="hr-HR" sz="1900" dirty="0">
                <a:solidFill>
                  <a:schemeClr val="tx2"/>
                </a:solidFill>
              </a:rPr>
              <a:t>- smanjenje svih pojavnih oblika nasilja nad i među mladima,</a:t>
            </a:r>
          </a:p>
          <a:p>
            <a:pPr marL="0" indent="0">
              <a:buNone/>
            </a:pPr>
            <a:r>
              <a:rPr lang="hr-HR" sz="1900" dirty="0">
                <a:solidFill>
                  <a:schemeClr val="tx2"/>
                </a:solidFill>
              </a:rPr>
              <a:t>- očuvanje mentalnog zdravlja i psihološke dobrobiti mladih,</a:t>
            </a:r>
          </a:p>
          <a:p>
            <a:pPr marL="0" indent="0">
              <a:buNone/>
            </a:pPr>
            <a:r>
              <a:rPr lang="hr-HR" sz="1900" dirty="0">
                <a:solidFill>
                  <a:schemeClr val="tx2"/>
                </a:solidFill>
              </a:rPr>
              <a:t>- poticanje organizacija civilnog društva i jedinica lokalne i područne (regionalne) samouprave na djelovanje u smjeru poboljšanja uvjeta za zadovoljavanje potreba mladih.</a:t>
            </a:r>
          </a:p>
          <a:p>
            <a:pPr marL="0" indent="0">
              <a:buNone/>
            </a:pPr>
            <a:endParaRPr lang="hr-HR" sz="19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hr-HR" sz="18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hr-HR" sz="18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hr-HR" sz="18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hr-HR" sz="18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hr-HR" sz="1800" dirty="0">
              <a:solidFill>
                <a:schemeClr val="tx2"/>
              </a:solidFill>
            </a:endParaRPr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xmlns="" id="{BCEEF120-70CB-4DDB-8BD4-4B4FDBE16F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9747" y="6181663"/>
            <a:ext cx="2901948" cy="524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32869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FA3C7DEA-BCC2-4295-8850-14799329618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C289949D-B9F6-468A-86FE-2694DC5AE77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xmlns="" id="{B3027857-1F59-42AA-9490-517197844044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179073" y="329700"/>
            <a:ext cx="9833548" cy="1066802"/>
          </a:xfrm>
        </p:spPr>
        <p:txBody>
          <a:bodyPr anchor="b">
            <a:normAutofit fontScale="90000"/>
          </a:bodyPr>
          <a:lstStyle/>
          <a:p>
            <a:r>
              <a:rPr lang="pl-PL" sz="3600" b="1" dirty="0">
                <a:solidFill>
                  <a:schemeClr val="tx2"/>
                </a:solidFill>
              </a:rPr>
              <a:t>Poziv za financiranje projekata usmjerenih mladima za 2021. godinu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xmlns="" id="{E4DF0958-0C87-4C28-9554-2FADC788C2B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7867135" y="0"/>
            <a:ext cx="4324865" cy="2641149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xmlns="" id="{DEC53B48-7B73-49D1-A6FD-9DBF5141EA7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xmlns="" id="{7DEDDC41-2C98-4AF1-A0EA-AEEC34827C2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xmlns="" id="{D2208F20-F93C-4530-8370-FC7818BABB3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15">
              <a:extLst>
                <a:ext uri="{FF2B5EF4-FFF2-40B4-BE49-F238E27FC236}">
                  <a16:creationId xmlns:a16="http://schemas.microsoft.com/office/drawing/2014/main" xmlns="" id="{E52F51E0-B50B-43EA-B6AC-C16BD29C3ED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xmlns="" id="{AC54B85D-6B1A-41AA-AA1B-B3F03604DA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073" y="2266516"/>
            <a:ext cx="9833548" cy="3915146"/>
          </a:xfrm>
        </p:spPr>
        <p:txBody>
          <a:bodyPr anchor="ctr">
            <a:normAutofit fontScale="92500" lnSpcReduction="10000"/>
          </a:bodyPr>
          <a:lstStyle/>
          <a:p>
            <a:pPr marL="0" indent="0">
              <a:buNone/>
            </a:pPr>
            <a:endParaRPr lang="hr-HR" sz="1800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hr-HR" sz="1900" dirty="0">
                <a:solidFill>
                  <a:schemeClr val="tx2"/>
                </a:solidFill>
              </a:rPr>
              <a:t>Prioritetna područja Poziva:</a:t>
            </a:r>
          </a:p>
          <a:p>
            <a:pPr marL="0" indent="0">
              <a:buNone/>
            </a:pPr>
            <a:endParaRPr lang="hr-HR" sz="1800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hr-HR" sz="1800" b="1" dirty="0">
                <a:solidFill>
                  <a:schemeClr val="tx2"/>
                </a:solidFill>
              </a:rPr>
              <a:t>P.1. Aktivno sudjelovanje mladih u društvu </a:t>
            </a:r>
          </a:p>
          <a:p>
            <a:pPr marL="0" indent="0">
              <a:buNone/>
            </a:pPr>
            <a:r>
              <a:rPr lang="hr-HR" sz="1800" dirty="0">
                <a:solidFill>
                  <a:schemeClr val="tx2"/>
                </a:solidFill>
              </a:rPr>
              <a:t>a) Poticanje mladih na aktivno sudjelovanje u društvu</a:t>
            </a:r>
          </a:p>
          <a:p>
            <a:pPr marL="0" indent="0">
              <a:buNone/>
            </a:pPr>
            <a:r>
              <a:rPr lang="hr-HR" sz="1800" dirty="0">
                <a:solidFill>
                  <a:schemeClr val="tx2"/>
                </a:solidFill>
              </a:rPr>
              <a:t>b) Mladi i održivi razvoj zajednice </a:t>
            </a:r>
          </a:p>
          <a:p>
            <a:pPr marL="0" indent="0">
              <a:buNone/>
            </a:pPr>
            <a:endParaRPr lang="hr-HR" sz="1800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hr-HR" sz="1800" b="1" dirty="0">
                <a:solidFill>
                  <a:schemeClr val="tx2"/>
                </a:solidFill>
              </a:rPr>
              <a:t>P.2. Savjetovanje i informiranje mladih, organizacija slobodnog vremena mladih i podrška inicijativama mladih u zajednici</a:t>
            </a:r>
          </a:p>
          <a:p>
            <a:pPr marL="0" indent="0">
              <a:buNone/>
            </a:pPr>
            <a:r>
              <a:rPr lang="hr-HR" sz="1800" dirty="0">
                <a:solidFill>
                  <a:schemeClr val="tx2"/>
                </a:solidFill>
              </a:rPr>
              <a:t>a) Regionalni informativni centri za mlade</a:t>
            </a:r>
          </a:p>
          <a:p>
            <a:pPr marL="0" indent="0">
              <a:buNone/>
            </a:pPr>
            <a:r>
              <a:rPr lang="hr-HR" sz="1800" dirty="0">
                <a:solidFill>
                  <a:schemeClr val="tx2"/>
                </a:solidFill>
              </a:rPr>
              <a:t>b) Organizacija slobodnog vremena mladih putem klubova za mlade</a:t>
            </a:r>
          </a:p>
          <a:p>
            <a:pPr marL="0" indent="0">
              <a:buNone/>
            </a:pPr>
            <a:r>
              <a:rPr lang="hr-HR" sz="1800" dirty="0">
                <a:solidFill>
                  <a:schemeClr val="tx2"/>
                </a:solidFill>
              </a:rPr>
              <a:t>c) Centri za mlade</a:t>
            </a:r>
          </a:p>
          <a:p>
            <a:pPr marL="0" indent="0">
              <a:buNone/>
            </a:pPr>
            <a:endParaRPr lang="hr-HR" sz="18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hr-HR" sz="18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hr-HR" sz="18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hr-HR" sz="1800" dirty="0">
              <a:solidFill>
                <a:schemeClr val="tx2"/>
              </a:solidFill>
            </a:endParaRPr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xmlns="" id="{BCEEF120-70CB-4DDB-8BD4-4B4FDBE16F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9747" y="6181663"/>
            <a:ext cx="2901948" cy="524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550075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868</Words>
  <Application>Microsoft Office PowerPoint</Application>
  <PresentationFormat>Widescreen</PresentationFormat>
  <Paragraphs>124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Tema sustava Office</vt:lpstr>
      <vt:lpstr>Info dani 2021.  Predstavljanje projekata u nadležnosti   Središnjeg državnog ureda za demografiju i mlade</vt:lpstr>
      <vt:lpstr>Uvod</vt:lpstr>
      <vt:lpstr>Natječaji u 2021. godini</vt:lpstr>
      <vt:lpstr>Poziv za prijavu projekata udruga usmjerenih podršci roditeljstvu za 2021. godinu</vt:lpstr>
      <vt:lpstr>Poziv za prijavu projekata udruga usmjerenih podršci roditeljstvu za 2021. godinu</vt:lpstr>
      <vt:lpstr>Poziv za prijavu projekata udruga usmjerenih podršci roditeljstvu za 2021. godinu</vt:lpstr>
      <vt:lpstr>Poziv za prijavu projekata udruga usmjerenih podršci roditeljstvu za 2021. godinu</vt:lpstr>
      <vt:lpstr>Poziv za financiranje projekata usmjerenih mladima za 2021. godinu</vt:lpstr>
      <vt:lpstr>Poziv za financiranje projekata usmjerenih mladima za 2021. godinu</vt:lpstr>
      <vt:lpstr>Poziv za financiranje projekata usmjerenih mladima za 2021. godinu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 dani 2019.  Predstavljanje projekata u nadležnosti   Središnjeg državnog ureda za demografiju i mlade</dc:title>
  <dc:creator>Tajana Kovačević</dc:creator>
  <cp:lastModifiedBy>uzuvrh</cp:lastModifiedBy>
  <cp:revision>17</cp:revision>
  <dcterms:created xsi:type="dcterms:W3CDTF">2021-02-19T09:15:06Z</dcterms:created>
  <dcterms:modified xsi:type="dcterms:W3CDTF">2021-03-11T10:26:10Z</dcterms:modified>
</cp:coreProperties>
</file>